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  <p:sldMasterId id="2147483676" r:id="rId2"/>
    <p:sldMasterId id="2147483700" r:id="rId3"/>
    <p:sldMasterId id="2147483712" r:id="rId4"/>
  </p:sldMasterIdLst>
  <p:notesMasterIdLst>
    <p:notesMasterId r:id="rId21"/>
  </p:notesMasterIdLst>
  <p:sldIdLst>
    <p:sldId id="945" r:id="rId5"/>
    <p:sldId id="949" r:id="rId6"/>
    <p:sldId id="950" r:id="rId7"/>
    <p:sldId id="951" r:id="rId8"/>
    <p:sldId id="952" r:id="rId9"/>
    <p:sldId id="953" r:id="rId10"/>
    <p:sldId id="954" r:id="rId11"/>
    <p:sldId id="955" r:id="rId12"/>
    <p:sldId id="956" r:id="rId13"/>
    <p:sldId id="957" r:id="rId14"/>
    <p:sldId id="1031" r:id="rId15"/>
    <p:sldId id="1032" r:id="rId16"/>
    <p:sldId id="1033" r:id="rId17"/>
    <p:sldId id="1034" r:id="rId18"/>
    <p:sldId id="1035" r:id="rId19"/>
    <p:sldId id="1036" r:id="rId2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2A00"/>
    <a:srgbClr val="66FF33"/>
    <a:srgbClr val="EA2D00"/>
    <a:srgbClr val="99FF33"/>
    <a:srgbClr val="FFFF00"/>
    <a:srgbClr val="FFFF66"/>
    <a:srgbClr val="66FF66"/>
    <a:srgbClr val="C4E4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8" autoAdjust="0"/>
    <p:restoredTop sz="93060" autoAdjust="0"/>
  </p:normalViewPr>
  <p:slideViewPr>
    <p:cSldViewPr>
      <p:cViewPr>
        <p:scale>
          <a:sx n="70" d="100"/>
          <a:sy n="70" d="100"/>
        </p:scale>
        <p:origin x="-996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A340427-C68D-4FBF-B519-85610A03D9D4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7379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82217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10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2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3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4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5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6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7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9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0BD5-98B6-4427-AF55-4200186D8D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726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362941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46D-2F45-427A-90AC-DFE430151F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539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0BD5-98B6-4427-AF55-4200186D8D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977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622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B182-A6E9-400D-824E-967809807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684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6E8F-1B67-4E6E-B1D3-5294987BD5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847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18D-4B51-4990-A9DB-5BE1726B16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52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EEA-BD37-4068-BE15-4D1FB71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1756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DB9A-A015-4567-9ECF-F5515859B8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408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D33-186D-4D8D-A56F-434584116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664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647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328-FC03-4E04-A7DF-FD3AD7A7DC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39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009043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46D-2F45-427A-90AC-DFE430151F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7616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0BD5-98B6-4427-AF55-4200186D8D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143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5440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B182-A6E9-400D-824E-967809807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1076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6E8F-1B67-4E6E-B1D3-5294987BD5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1818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18D-4B51-4990-A9DB-5BE1726B16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2542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EEA-BD37-4068-BE15-4D1FB71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8766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DB9A-A015-4567-9ECF-F5515859B8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58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B182-A6E9-400D-824E-967809807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1294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D33-186D-4D8D-A56F-434584116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5533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328-FC03-4E04-A7DF-FD3AD7A7DC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6031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318494"/>
      </p:ext>
    </p:extLst>
  </p:cSld>
  <p:clrMapOvr>
    <a:masterClrMapping/>
  </p:clrMapOvr>
  <p:hf hd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46D-2F45-427A-90AC-DFE430151F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9973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0BD5-98B6-4427-AF55-4200186D8D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2237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6402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B182-A6E9-400D-824E-967809807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182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6E8F-1B67-4E6E-B1D3-5294987BD5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189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18D-4B51-4990-A9DB-5BE1726B16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3718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EEA-BD37-4068-BE15-4D1FB71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991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6E8F-1B67-4E6E-B1D3-5294987BD5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7239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DB9A-A015-4567-9ECF-F5515859B8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1748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D33-186D-4D8D-A56F-434584116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6288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328-FC03-4E04-A7DF-FD3AD7A7DC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6471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924836"/>
      </p:ext>
    </p:extLst>
  </p:cSld>
  <p:clrMapOvr>
    <a:masterClrMapping/>
  </p:clrMapOvr>
  <p:hf hdr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46D-2F45-427A-90AC-DFE430151F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84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18D-4B51-4990-A9DB-5BE1726B16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01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EEA-BD37-4068-BE15-4D1FB71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162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DB9A-A015-4567-9ECF-F5515859B8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23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D33-186D-4D8D-A56F-434584116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328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328-FC03-4E04-A7DF-FD3AD7A7DC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95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93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5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67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7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.jpe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.jpeg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1.jpe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1.jpe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1.jpe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1.jpeg"/><Relationship Id="rId5" Type="http://schemas.openxmlformats.org/officeDocument/2006/relationships/image" Target="../media/image16.png"/><Relationship Id="rId4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9878" y="1739566"/>
            <a:ext cx="8418586" cy="4713770"/>
          </a:xfrm>
        </p:spPr>
        <p:txBody>
          <a:bodyPr>
            <a:normAutofit lnSpcReduction="10000"/>
          </a:bodyPr>
          <a:lstStyle/>
          <a:p>
            <a:pPr marL="0" lvl="0" indent="0" algn="ctr" defTabSz="9144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None/>
            </a:pPr>
            <a:r>
              <a:rPr lang="en-US" sz="2800" b="1" kern="0" dirty="0">
                <a:solidFill>
                  <a:srgbClr val="CC0000"/>
                </a:solidFill>
                <a:latin typeface="Times New Roman"/>
                <a:ea typeface="Calibri"/>
              </a:rPr>
              <a:t>Electronic I</a:t>
            </a:r>
            <a:endParaRPr lang="tr-TR" sz="2800" b="1" kern="0" dirty="0">
              <a:solidFill>
                <a:srgbClr val="CC0000"/>
              </a:solidFill>
              <a:latin typeface="Times New Roman"/>
              <a:ea typeface="Calibri"/>
            </a:endParaRPr>
          </a:p>
          <a:p>
            <a:pPr marL="0" lvl="0" indent="0" algn="ctr" defTabSz="914400" fontAlgn="base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CC0000"/>
              </a:buClr>
              <a:buNone/>
            </a:pPr>
            <a:endParaRPr lang="en-GB" sz="1800" b="1" kern="0" dirty="0" smtClean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 algn="ctr" defTabSz="914400" fontAlgn="base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CC0000"/>
              </a:buClr>
              <a:buNone/>
            </a:pPr>
            <a:r>
              <a:rPr lang="en-GB" sz="1800" b="1" kern="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By</a:t>
            </a:r>
            <a:endParaRPr lang="en-GB" sz="1800" b="1" kern="0" dirty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 algn="ctr" defTabSz="914400" fontAlgn="base">
              <a:lnSpc>
                <a:spcPct val="160000"/>
              </a:lnSpc>
              <a:spcBef>
                <a:spcPts val="0"/>
              </a:spcBef>
              <a:spcAft>
                <a:spcPts val="1000"/>
              </a:spcAft>
              <a:buClr>
                <a:srgbClr val="CC0000"/>
              </a:buClr>
              <a:buNone/>
            </a:pPr>
            <a:r>
              <a:rPr lang="en-US" sz="3100" b="1" kern="0" dirty="0">
                <a:solidFill>
                  <a:srgbClr val="000000"/>
                </a:solidFill>
                <a:latin typeface="Times New Roman"/>
                <a:ea typeface="Calibri"/>
              </a:rPr>
              <a:t>Asst. lecturer</a:t>
            </a:r>
            <a:endParaRPr lang="en-US" sz="3100" b="1" kern="0" dirty="0">
              <a:solidFill>
                <a:srgbClr val="FF0000"/>
              </a:solidFill>
              <a:latin typeface="Times New Roman"/>
              <a:ea typeface="Calibri"/>
            </a:endParaRPr>
          </a:p>
          <a:p>
            <a:pPr marL="0" lvl="0" indent="0" algn="ctr" defTabSz="914400" fontAlgn="base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CC0000"/>
              </a:buClr>
              <a:buNone/>
            </a:pPr>
            <a:r>
              <a:rPr lang="en-GB" sz="16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WISAM </a:t>
            </a:r>
            <a:r>
              <a:rPr lang="en-GB" sz="16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HAYDER MAHDI</a:t>
            </a:r>
          </a:p>
          <a:p>
            <a:pPr marL="0" lvl="0" indent="0" algn="ctr" defTabSz="914400" fontAlgn="base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CC0000"/>
              </a:buClr>
              <a:buNone/>
            </a:pPr>
            <a:endParaRPr lang="en-GB" sz="16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defTabSz="914400" fontAlgn="base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CC0000"/>
              </a:buClr>
              <a:buNone/>
            </a:pPr>
            <a:r>
              <a:rPr lang="en-GB" sz="16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Lecture </a:t>
            </a:r>
            <a:r>
              <a:rPr lang="en-US" sz="16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GB" sz="16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defTabSz="914400" fontAlgn="base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CC0000"/>
              </a:buClr>
              <a:buNone/>
            </a:pPr>
            <a:endParaRPr lang="en-GB" sz="16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 defTabSz="914400" fontAlgn="base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CC0000"/>
              </a:buClr>
              <a:buNone/>
            </a:pPr>
            <a:r>
              <a:rPr lang="en-GB" sz="16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December </a:t>
            </a:r>
            <a:r>
              <a:rPr lang="en-GB" sz="16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</a:p>
          <a:p>
            <a:pPr marL="0" lvl="0" indent="0" algn="ctr" defTabSz="457200">
              <a:lnSpc>
                <a:spcPct val="100000"/>
              </a:lnSpc>
              <a:spcBef>
                <a:spcPts val="0"/>
              </a:spcBef>
              <a:buNone/>
            </a:pPr>
            <a:endParaRPr lang="tr-TR" sz="1600" b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US" sz="1800" b="1" dirty="0" smtClean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218687" y="1556792"/>
            <a:ext cx="8568952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9224" y="382889"/>
            <a:ext cx="8001000" cy="1105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DIYALA UNIVERSITY</a:t>
            </a:r>
            <a:b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COLLEGE OF ENGINEERING</a:t>
            </a:r>
            <a:b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DEPARTMENT OF COMMUNICATION ENGINEERING </a:t>
            </a:r>
            <a:endParaRPr lang="tr-TR" sz="20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user\Desktop\download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018" y="51013"/>
            <a:ext cx="1423045" cy="1423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35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Common-Collector (CC) Configuration:</a:t>
            </a: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9878" y="1268760"/>
            <a:ext cx="8490593" cy="4968551"/>
          </a:xfrm>
        </p:spPr>
        <p:txBody>
          <a:bodyPr>
            <a:noAutofit/>
          </a:bodyPr>
          <a:lstStyle/>
          <a:p>
            <a:pPr lvl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third and final transistor configuration is the common-collector configuration, shown in Fig. 1 with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npn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pnp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transistors.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CC configuration is used primarily for impedance-matching purposes since it has a high input impedance and low output impedance, opposite to that which is true of the common-base and common-emitter configurations.</a:t>
            </a:r>
          </a:p>
          <a:p>
            <a:pPr marL="0" lvl="0" indent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661" y="177000"/>
            <a:ext cx="784850" cy="78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57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169" y="13227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Common-Collector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(CC) Configuration: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92646" y="1340768"/>
                <a:ext cx="7886700" cy="4351338"/>
              </a:xfrm>
            </p:spPr>
            <p:txBody>
              <a:bodyPr>
                <a:normAutofit fontScale="92500"/>
              </a:bodyPr>
              <a:lstStyle/>
              <a:p>
                <a:pPr algn="just">
                  <a:lnSpc>
                    <a:spcPct val="150000"/>
                  </a:lnSpc>
                  <a:buClr>
                    <a:srgbClr val="C00000"/>
                  </a:buClr>
                  <a:buFont typeface="Wingdings" pitchFamily="2" charset="2"/>
                  <a:buChar char="Ø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the CC configuration the output characteristics are a plot of emitter (output) current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versus collector-to-emitter (output) voltage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a range of values of base (input) current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buClr>
                    <a:srgbClr val="C00000"/>
                  </a:buClr>
                  <a:buFont typeface="Wingdings" pitchFamily="2" charset="2"/>
                  <a:buChar char="Ø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The output current, therefore, is the same for both the common-emitter and common-collector characteristics. </a:t>
                </a:r>
              </a:p>
              <a:p>
                <a:pPr algn="just">
                  <a:lnSpc>
                    <a:spcPct val="150000"/>
                  </a:lnSpc>
                  <a:buClr>
                    <a:srgbClr val="C00000"/>
                  </a:buClr>
                  <a:buFont typeface="Wingdings" pitchFamily="2" charset="2"/>
                  <a:buChar char="Ø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There is an almost unnoticeable change in the vertical scale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the common-emitter characteristics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replaced by</a:t>
                </a:r>
                <a:r>
                  <a:rPr lang="en-US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the common-collector characteristics (since α ≅1,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≈</a:t>
                </a:r>
                <a:r>
                  <a:rPr lang="en-US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2646" y="1340768"/>
                <a:ext cx="7886700" cy="4351338"/>
              </a:xfrm>
              <a:blipFill rotWithShape="1">
                <a:blip r:embed="rId2"/>
                <a:stretch>
                  <a:fillRect l="-773" r="-1082" b="-7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Düz Bağlayıcı 17"/>
          <p:cNvCxnSpPr/>
          <p:nvPr/>
        </p:nvCxnSpPr>
        <p:spPr>
          <a:xfrm>
            <a:off x="467541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3"/>
          <p:cNvCxnSpPr/>
          <p:nvPr/>
        </p:nvCxnSpPr>
        <p:spPr>
          <a:xfrm>
            <a:off x="4431155" y="961850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117" y="177000"/>
            <a:ext cx="784850" cy="78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832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646" y="50986"/>
            <a:ext cx="7886700" cy="1325563"/>
          </a:xfrm>
        </p:spPr>
        <p:txBody>
          <a:bodyPr/>
          <a:lstStyle/>
          <a:p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Common-Collector (CC) Configuration: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45" y="1772816"/>
            <a:ext cx="8227825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Düz Bağlayıcı 17"/>
          <p:cNvCxnSpPr/>
          <p:nvPr/>
        </p:nvCxnSpPr>
        <p:spPr>
          <a:xfrm>
            <a:off x="284353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3"/>
          <p:cNvCxnSpPr/>
          <p:nvPr/>
        </p:nvCxnSpPr>
        <p:spPr>
          <a:xfrm>
            <a:off x="4503162" y="1038606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165570" y="4725144"/>
            <a:ext cx="6751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Fig. 1</a:t>
            </a:r>
          </a:p>
        </p:txBody>
      </p:sp>
      <p:cxnSp>
        <p:nvCxnSpPr>
          <p:cNvPr id="11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117" y="177000"/>
            <a:ext cx="784850" cy="78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744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646" y="-33887"/>
            <a:ext cx="78867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DC Biasing Circuits of BJTs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646" y="1268760"/>
            <a:ext cx="7886700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Basic Concepts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</a:p>
          <a:p>
            <a:pPr algn="just">
              <a:lnSpc>
                <a:spcPct val="16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term biasing appearing is an all-inclusive term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 of dc voltages to establish a fixed level of current and voltage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6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transistor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amplifiers the resulting dc current and voltage establish an operating point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that define the region that will be employed for amplification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applied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6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the operating point is a fixed point on the characteristics, it is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called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quiescent point (abbreviated Q-point).</a:t>
            </a:r>
          </a:p>
          <a:p>
            <a:pPr marL="0" indent="0">
              <a:buNone/>
            </a:pPr>
            <a:endParaRPr lang="en-US" sz="2400" b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Düz Bağlayıcı 17"/>
          <p:cNvCxnSpPr/>
          <p:nvPr/>
        </p:nvCxnSpPr>
        <p:spPr>
          <a:xfrm>
            <a:off x="284353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3"/>
          <p:cNvCxnSpPr/>
          <p:nvPr/>
        </p:nvCxnSpPr>
        <p:spPr>
          <a:xfrm>
            <a:off x="4503162" y="1011311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3614" y="177000"/>
            <a:ext cx="784850" cy="78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974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813" y="15205"/>
            <a:ext cx="7886700" cy="1325563"/>
          </a:xfrm>
        </p:spPr>
        <p:txBody>
          <a:bodyPr/>
          <a:lstStyle/>
          <a:p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DC Biasing Circuits of BJTs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92646" y="1340768"/>
                <a:ext cx="7886700" cy="4351338"/>
              </a:xfrm>
            </p:spPr>
            <p:txBody>
              <a:bodyPr>
                <a:noAutofit/>
              </a:bodyPr>
              <a:lstStyle/>
              <a:p>
                <a:pPr algn="just">
                  <a:lnSpc>
                    <a:spcPct val="120000"/>
                  </a:lnSpc>
                  <a:buClr>
                    <a:srgbClr val="C00000"/>
                  </a:buClr>
                  <a:buFont typeface="Wingdings" pitchFamily="2" charset="2"/>
                  <a:buChar char="Ø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By definition, quiescent means quiet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still, inactive. </a:t>
                </a:r>
              </a:p>
              <a:p>
                <a:pPr algn="just">
                  <a:lnSpc>
                    <a:spcPct val="120000"/>
                  </a:lnSpc>
                  <a:buClr>
                    <a:srgbClr val="C00000"/>
                  </a:buClr>
                  <a:buFont typeface="Wingdings" pitchFamily="2" charset="2"/>
                  <a:buChar char="Ø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Fig. 9-1 shows a general output device characteristic with four  operating points indicated. </a:t>
                </a:r>
              </a:p>
              <a:p>
                <a:pPr algn="just">
                  <a:lnSpc>
                    <a:spcPct val="120000"/>
                  </a:lnSpc>
                  <a:buClr>
                    <a:srgbClr val="C00000"/>
                  </a:buClr>
                  <a:buFont typeface="Wingdings" pitchFamily="2" charset="2"/>
                  <a:buChar char="Ø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biasing circuit can be designed to set the device operation at any of these points or others within the active region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>
                  <a:lnSpc>
                    <a:spcPct val="120000"/>
                  </a:lnSpc>
                  <a:buClr>
                    <a:srgbClr val="C00000"/>
                  </a:buClr>
                  <a:buFont typeface="Wingdings" pitchFamily="2" charset="2"/>
                  <a:buChar char="Ø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maximum ratings are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indicated on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characteristics of Fig. 9-1 by a horizontal line for the maximum collector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current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𝑚𝑎𝑥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a vertical line at the maximum collector-to-emitter voltage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𝐶𝐸</m:t>
                        </m:r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𝑚𝑎𝑥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</a:p>
              <a:p>
                <a:pPr marL="0" indent="0" algn="just">
                  <a:lnSpc>
                    <a:spcPct val="120000"/>
                  </a:lnSpc>
                  <a:buClr>
                    <a:srgbClr val="C00000"/>
                  </a:buClr>
                  <a:buNone/>
                </a:pP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2646" y="1340768"/>
                <a:ext cx="7886700" cy="4351338"/>
              </a:xfrm>
              <a:blipFill rotWithShape="1">
                <a:blip r:embed="rId2"/>
                <a:stretch>
                  <a:fillRect l="-1005" t="-280" r="-1236" b="-123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17"/>
          <p:cNvCxnSpPr/>
          <p:nvPr/>
        </p:nvCxnSpPr>
        <p:spPr>
          <a:xfrm>
            <a:off x="284353" y="1060672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3"/>
          <p:cNvCxnSpPr/>
          <p:nvPr/>
        </p:nvCxnSpPr>
        <p:spPr>
          <a:xfrm>
            <a:off x="4503163" y="975016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117" y="177000"/>
            <a:ext cx="784850" cy="78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843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813" y="22133"/>
            <a:ext cx="7886700" cy="1325563"/>
          </a:xfrm>
        </p:spPr>
        <p:txBody>
          <a:bodyPr/>
          <a:lstStyle/>
          <a:p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DC Biasing Circuits of BJTs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92646" y="1484784"/>
                <a:ext cx="7886700" cy="4351338"/>
              </a:xfrm>
            </p:spPr>
            <p:txBody>
              <a:bodyPr/>
              <a:lstStyle/>
              <a:p>
                <a:pPr lvl="0" algn="just">
                  <a:lnSpc>
                    <a:spcPct val="150000"/>
                  </a:lnSpc>
                  <a:buClr>
                    <a:srgbClr val="C00000"/>
                  </a:buClr>
                  <a:buFont typeface="Wingdings" pitchFamily="2" charset="2"/>
                  <a:buChar char="Ø"/>
                </a:pPr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maximum power constraint is defined by the curve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𝑚𝑎𝑥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same figure. At the lower end of the scales are the cutoff region, defined by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≤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</a:t>
                </a:r>
                <a:r>
                  <a:rPr lang="en-US" sz="2400" dirty="0" err="1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μA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and the saturation region, defined by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𝐶𝐸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≤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𝐶𝐸</m:t>
                        </m:r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𝑚𝑎𝑥</m:t>
                        </m:r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)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2646" y="1484784"/>
                <a:ext cx="7886700" cy="4351338"/>
              </a:xfrm>
              <a:blipFill rotWithShape="1">
                <a:blip r:embed="rId2"/>
                <a:stretch>
                  <a:fillRect l="-1005" r="-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Düz Bağlayıcı 17"/>
          <p:cNvCxnSpPr/>
          <p:nvPr/>
        </p:nvCxnSpPr>
        <p:spPr>
          <a:xfrm>
            <a:off x="284352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Bağlayıcı 3"/>
          <p:cNvCxnSpPr/>
          <p:nvPr/>
        </p:nvCxnSpPr>
        <p:spPr>
          <a:xfrm>
            <a:off x="4503162" y="1011311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117" y="177000"/>
            <a:ext cx="784850" cy="78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Düz Bağlayıcı 3"/>
          <p:cNvCxnSpPr/>
          <p:nvPr/>
        </p:nvCxnSpPr>
        <p:spPr>
          <a:xfrm>
            <a:off x="4655562" y="1163711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5179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645" y="0"/>
            <a:ext cx="7886700" cy="1335682"/>
          </a:xfrm>
        </p:spPr>
        <p:txBody>
          <a:bodyPr/>
          <a:lstStyle/>
          <a:p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DC Biasing Circuits of BJTs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12776"/>
            <a:ext cx="6192688" cy="4394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3679896" y="5733256"/>
            <a:ext cx="8354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Fig. 9-1</a:t>
            </a:r>
          </a:p>
        </p:txBody>
      </p:sp>
      <p:cxnSp>
        <p:nvCxnSpPr>
          <p:cNvPr id="9" name="Düz Bağlayıcı 17"/>
          <p:cNvCxnSpPr/>
          <p:nvPr/>
        </p:nvCxnSpPr>
        <p:spPr>
          <a:xfrm>
            <a:off x="284352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3"/>
          <p:cNvCxnSpPr/>
          <p:nvPr/>
        </p:nvCxnSpPr>
        <p:spPr>
          <a:xfrm>
            <a:off x="4503162" y="1011311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6335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Active Region Operation</a:t>
            </a:r>
            <a:endParaRPr lang="tr-TR" sz="36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İçerik Yer Tutucusu 1"/>
              <p:cNvSpPr>
                <a:spLocks noGrp="1"/>
              </p:cNvSpPr>
              <p:nvPr>
                <p:ph idx="1"/>
              </p:nvPr>
            </p:nvSpPr>
            <p:spPr>
              <a:xfrm>
                <a:off x="329878" y="1268760"/>
                <a:ext cx="8418586" cy="4968551"/>
              </a:xfrm>
            </p:spPr>
            <p:txBody>
              <a:bodyPr>
                <a:noAutofit/>
              </a:bodyPr>
              <a:lstStyle/>
              <a:p>
                <a:pPr algn="just">
                  <a:lnSpc>
                    <a:spcPct val="150000"/>
                  </a:lnSpc>
                  <a:buClr>
                    <a:srgbClr val="C00000"/>
                  </a:buClr>
                  <a:buFont typeface="Wingdings" panose="05000000000000000000" pitchFamily="2" charset="2"/>
                  <a:buChar char="Ø"/>
                </a:pPr>
                <a:r>
                  <a:rPr lang="tr-TR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collector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current, is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comprised of two components: the majority and minority carriers as indicated in Fig. 8-2. </a:t>
                </a:r>
              </a:p>
              <a:p>
                <a:pPr algn="just">
                  <a:lnSpc>
                    <a:spcPct val="150000"/>
                  </a:lnSpc>
                  <a:buClr>
                    <a:srgbClr val="C00000"/>
                  </a:buClr>
                  <a:buFont typeface="Wingdings" panose="05000000000000000000" pitchFamily="2" charset="2"/>
                  <a:buChar char="Ø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minority-current component is called the leakage current and is given the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symbol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𝐶𝑂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current with emitter terminal Open).</a:t>
                </a:r>
              </a:p>
              <a:p>
                <a:pPr algn="just">
                  <a:lnSpc>
                    <a:spcPct val="150000"/>
                  </a:lnSpc>
                  <a:buClr>
                    <a:srgbClr val="C00000"/>
                  </a:buClr>
                  <a:buFont typeface="Wingdings" panose="05000000000000000000" pitchFamily="2" charset="2"/>
                  <a:buChar char="Ø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collector current, therefore, is determined in total by Eq. [8.2].</a:t>
                </a:r>
              </a:p>
              <a:p>
                <a:pPr marL="0" indent="0" algn="just">
                  <a:lnSpc>
                    <a:spcPct val="150000"/>
                  </a:lnSpc>
                  <a:buClr>
                    <a:srgbClr val="C00000"/>
                  </a:buClr>
                  <a:buNone/>
                </a:pP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buClr>
                    <a:srgbClr val="C00000"/>
                  </a:buClr>
                  <a:buFont typeface="Wingdings" panose="05000000000000000000" pitchFamily="2" charset="2"/>
                  <a:buChar char="Ø"/>
                </a:pP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Clr>
                    <a:srgbClr val="C00000"/>
                  </a:buClr>
                  <a:buSzPct val="70000"/>
                  <a:buFont typeface="Wingdings" panose="05000000000000000000" pitchFamily="2" charset="2"/>
                  <a:buChar char="Ø"/>
                </a:pPr>
                <a:endParaRPr lang="tr-TR" sz="20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İçerik Yer Tutucusu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9878" y="1268760"/>
                <a:ext cx="8418586" cy="4968551"/>
              </a:xfrm>
              <a:blipFill rotWithShape="1">
                <a:blip r:embed="rId3"/>
                <a:stretch>
                  <a:fillRect l="-94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471" y="5455518"/>
            <a:ext cx="38290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418" y="4826362"/>
            <a:ext cx="4051790" cy="38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117" y="177000"/>
            <a:ext cx="784850" cy="78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02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Active Region Operation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9878" y="1268760"/>
            <a:ext cx="8418586" cy="496855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  <a:buSzPct val="70000"/>
              <a:buFont typeface="Wingdings" panose="05000000000000000000" pitchFamily="2" charset="2"/>
              <a:buChar char="Ø"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00808"/>
            <a:ext cx="5209264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622" y="150134"/>
            <a:ext cx="784850" cy="78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9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Common-Emitter (CE) Configuration</a:t>
            </a:r>
            <a:endParaRPr lang="tr-TR" sz="36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İçerik Yer Tutucusu 1"/>
              <p:cNvSpPr>
                <a:spLocks noGrp="1"/>
              </p:cNvSpPr>
              <p:nvPr>
                <p:ph idx="1"/>
              </p:nvPr>
            </p:nvSpPr>
            <p:spPr>
              <a:xfrm>
                <a:off x="329878" y="1268760"/>
                <a:ext cx="8418586" cy="4968551"/>
              </a:xfrm>
            </p:spPr>
            <p:txBody>
              <a:bodyPr>
                <a:noAutofit/>
              </a:bodyPr>
              <a:lstStyle/>
              <a:p>
                <a:pPr algn="just">
                  <a:lnSpc>
                    <a:spcPct val="100000"/>
                  </a:lnSpc>
                  <a:buClr>
                    <a:srgbClr val="C00000"/>
                  </a:buClr>
                  <a:buFont typeface="Wingdings" panose="05000000000000000000" pitchFamily="2" charset="2"/>
                  <a:buChar char="Ø"/>
                </a:pP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Determine the dc current gain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kern="0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000" b="1" i="1" kern="0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l-GR" sz="2000" b="1" i="1" kern="0" dirty="0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  <m:t>β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2000" b="1" i="1" kern="0" dirty="0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  <m:t>DC</m:t>
                        </m:r>
                      </m:sub>
                    </m:sSub>
                    <m:r>
                      <a:rPr lang="en-US" sz="2000" b="1" i="1" kern="0" dirty="0">
                        <a:solidFill>
                          <a:srgbClr val="000000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the emitter current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sub>
                    </m:sSub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transistor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50μ𝐴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</m:sSub>
                    <m:r>
                      <a:rPr lang="en-US" sz="20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3.65 𝑚𝐴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algn="just">
                  <a:lnSpc>
                    <a:spcPct val="100000"/>
                  </a:lnSpc>
                  <a:buClr>
                    <a:srgbClr val="C00000"/>
                  </a:buClr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kern="0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000" b="1" i="1" kern="0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l-GR" sz="2000" b="1" i="1" kern="0" dirty="0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  <m:t>β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2000" b="1" i="1" kern="0" dirty="0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  <m:t>DC</m:t>
                        </m:r>
                      </m:sub>
                    </m:sSub>
                    <m:r>
                      <a:rPr lang="en-US" sz="2000" i="1" kern="0" dirty="0">
                        <a:solidFill>
                          <a:srgbClr val="000000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000" b="0" i="1" kern="0" dirty="0" smtClean="0">
                        <a:solidFill>
                          <a:srgbClr val="000000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sz="2000" i="1" ker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 ker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𝐶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 ker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i="1" ker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i="1" ker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𝐵</m:t>
                            </m:r>
                          </m:sub>
                        </m:sSub>
                      </m:den>
                    </m:f>
                    <m:r>
                      <a:rPr lang="en-US" sz="2000" b="0" i="1" kern="0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3.65</m:t>
                        </m:r>
                        <m:r>
                          <a:rPr lang="en-US" sz="2000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𝑚𝐴</m:t>
                        </m:r>
                      </m:num>
                      <m:den>
                        <m:r>
                          <a:rPr lang="en-US" sz="2000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50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μ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den>
                    </m:f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 73</a:t>
                </a:r>
              </a:p>
              <a:p>
                <a:pPr algn="just">
                  <a:lnSpc>
                    <a:spcPct val="100000"/>
                  </a:lnSpc>
                  <a:buClr>
                    <a:srgbClr val="C00000"/>
                  </a:buClr>
                  <a:buFont typeface="Wingdings" panose="05000000000000000000" pitchFamily="2" charset="2"/>
                  <a:buChar char="Ø"/>
                </a:pP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𝑰</m:t>
                        </m:r>
                      </m:e>
                      <m:sub>
                        <m:r>
                          <a:rPr lang="en-US" sz="2000" b="1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𝑬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en-US" sz="2000" b="0" i="0" smtClean="0">
                        <a:solidFill>
                          <a:prstClr val="black"/>
                        </a:solidFill>
                        <a:latin typeface="Cambria Math"/>
                        <a:cs typeface="Times New Roman" panose="02020603050405020304" pitchFamily="18" charset="0"/>
                      </a:rPr>
                      <m:t>+ </m:t>
                    </m:r>
                    <m:sSub>
                      <m:sSubPr>
                        <m:ctrlP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000" i="1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000" i="1">
                            <a:solidFill>
                              <a:prstClr val="black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3.65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𝑚𝐴 +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50μ𝐴 </a:t>
                </a:r>
                <a:r>
                  <a:rPr lang="en-US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3.7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𝑚</a:t>
                </a:r>
              </a:p>
              <a:p>
                <a:pPr algn="just">
                  <a:lnSpc>
                    <a:spcPct val="100000"/>
                  </a:lnSpc>
                  <a:buClr>
                    <a:srgbClr val="C00000"/>
                  </a:buClr>
                  <a:buFont typeface="Wingdings" panose="05000000000000000000" pitchFamily="2" charset="2"/>
                  <a:buChar char="Ø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common base :</a:t>
                </a:r>
              </a:p>
              <a:p>
                <a:pPr algn="just">
                  <a:lnSpc>
                    <a:spcPct val="100000"/>
                  </a:lnSpc>
                  <a:buClr>
                    <a:srgbClr val="C00000"/>
                  </a:buClr>
                  <a:buFont typeface="Wingdings" panose="05000000000000000000" pitchFamily="2" charset="2"/>
                  <a:buChar char="Ø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Eqs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[8.1] and [8.4], we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obtain</a:t>
                </a:r>
              </a:p>
              <a:p>
                <a:pPr marL="0" indent="0" algn="just">
                  <a:lnSpc>
                    <a:spcPct val="150000"/>
                  </a:lnSpc>
                  <a:buClr>
                    <a:srgbClr val="C00000"/>
                  </a:buClr>
                  <a:buNone/>
                </a:pP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  <a:buClr>
                    <a:srgbClr val="C00000"/>
                  </a:buClr>
                  <a:buFont typeface="Wingdings" panose="05000000000000000000" pitchFamily="2" charset="2"/>
                  <a:buChar char="Ø"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İçerik Yer Tutucusu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9878" y="1268760"/>
                <a:ext cx="8418586" cy="4968551"/>
              </a:xfrm>
              <a:blipFill rotWithShape="1">
                <a:blip r:embed="rId3"/>
                <a:stretch>
                  <a:fillRect l="-941" r="-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752" y="3149724"/>
            <a:ext cx="3800475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2090" y="4009812"/>
            <a:ext cx="4970137" cy="2409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 descr="C:\Users\user\Desktop\download (1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499" y="177000"/>
            <a:ext cx="784850" cy="78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931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>
            <a:normAutofit fontScale="90000"/>
          </a:bodyPr>
          <a:lstStyle/>
          <a:p>
            <a:r>
              <a:rPr lang="en-US" sz="3800" b="1" kern="0" dirty="0">
                <a:solidFill>
                  <a:srgbClr val="CC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Common-Emitter (CE) Configuration</a:t>
            </a:r>
            <a:endParaRPr lang="tr-TR" sz="36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İçerik Yer Tutucusu 1"/>
              <p:cNvSpPr>
                <a:spLocks noGrp="1"/>
              </p:cNvSpPr>
              <p:nvPr>
                <p:ph idx="1"/>
              </p:nvPr>
            </p:nvSpPr>
            <p:spPr>
              <a:xfrm>
                <a:off x="329878" y="1268760"/>
                <a:ext cx="8418586" cy="4968551"/>
              </a:xfrm>
            </p:spPr>
            <p:txBody>
              <a:bodyPr>
                <a:noAutofit/>
              </a:bodyPr>
              <a:lstStyle/>
              <a:p>
                <a:pPr lvl="0" algn="just" fontAlgn="base">
                  <a:lnSpc>
                    <a:spcPct val="150000"/>
                  </a:lnSpc>
                  <a:buClr>
                    <a:srgbClr val="C00000"/>
                  </a:buClr>
                  <a:buFont typeface="Wingdings" panose="05000000000000000000" pitchFamily="2" charset="2"/>
                  <a:buChar char="Ø"/>
                </a:pPr>
                <a:r>
                  <a:rPr lang="tr-TR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the dc mode the levels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are related by a quantity called beta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kern="0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 i="1" kern="0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l-GR" sz="2400" i="1" kern="0" dirty="0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  <m:t>β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2400" b="0" i="1" kern="0" dirty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2400" i="1" kern="0" dirty="0">
                            <a:solidFill>
                              <a:srgbClr val="000000"/>
                            </a:solidFill>
                            <a:latin typeface="Cambria Math"/>
                            <a:cs typeface="Times New Roman" pitchFamily="18" charset="0"/>
                          </a:rPr>
                          <m:t>C</m:t>
                        </m:r>
                      </m:sub>
                    </m:sSub>
                    <m:r>
                      <a:rPr lang="en-US" sz="2400" i="1" kern="0" dirty="0">
                        <a:solidFill>
                          <a:srgbClr val="000000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defined by the following equation:</a:t>
                </a:r>
              </a:p>
              <a:p>
                <a:pPr lvl="0" algn="just" fontAlgn="base">
                  <a:lnSpc>
                    <a:spcPct val="150000"/>
                  </a:lnSpc>
                  <a:buClr>
                    <a:srgbClr val="C00000"/>
                  </a:buClr>
                  <a:buFont typeface="Wingdings" panose="05000000000000000000" pitchFamily="2" charset="2"/>
                  <a:buChar char="Ø"/>
                </a:pP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 fontAlgn="base">
                  <a:lnSpc>
                    <a:spcPct val="150000"/>
                  </a:lnSpc>
                  <a:buClr>
                    <a:srgbClr val="C00000"/>
                  </a:buClr>
                  <a:buFont typeface="Wingdings" panose="05000000000000000000" pitchFamily="2" charset="2"/>
                  <a:buChar char="Ø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are the levels of current at the point of operation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lvl="0" algn="just" fontAlgn="base">
                  <a:lnSpc>
                    <a:spcPct val="150000"/>
                  </a:lnSpc>
                  <a:buClr>
                    <a:srgbClr val="C00000"/>
                  </a:buClr>
                  <a:buFont typeface="Wingdings" panose="05000000000000000000" pitchFamily="2" charset="2"/>
                  <a:buChar char="Ø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practical devices the levels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β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𝑑𝑐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typically ranges from about 50 to over 500, with most in the mid range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 fontAlgn="base">
                  <a:lnSpc>
                    <a:spcPct val="150000"/>
                  </a:lnSpc>
                  <a:buClr>
                    <a:srgbClr val="C00000"/>
                  </a:buClr>
                  <a:buFont typeface="Wingdings" panose="05000000000000000000" pitchFamily="2" charset="2"/>
                  <a:buChar char="Ø"/>
                </a:pPr>
                <a:endParaRPr lang="tr-TR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İçerik Yer Tutucusu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9878" y="1268760"/>
                <a:ext cx="8418586" cy="4968551"/>
              </a:xfrm>
              <a:blipFill rotWithShape="1">
                <a:blip r:embed="rId3"/>
                <a:stretch>
                  <a:fillRect l="-94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617" y="2420888"/>
            <a:ext cx="38862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 descr="C:\Users\user\Desktop\download (1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622" y="163782"/>
            <a:ext cx="784850" cy="78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556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r>
              <a:rPr lang="tr-TR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Common-Emitter (CE) Configuration</a:t>
            </a:r>
            <a:endParaRPr lang="tr-TR" sz="36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İçerik Yer Tutucusu 1"/>
              <p:cNvSpPr>
                <a:spLocks noGrp="1"/>
              </p:cNvSpPr>
              <p:nvPr>
                <p:ph idx="1"/>
              </p:nvPr>
            </p:nvSpPr>
            <p:spPr>
              <a:xfrm>
                <a:off x="329878" y="1268760"/>
                <a:ext cx="8418586" cy="4968551"/>
              </a:xfrm>
            </p:spPr>
            <p:txBody>
              <a:bodyPr>
                <a:noAutofit/>
              </a:bodyPr>
              <a:lstStyle/>
              <a:p>
                <a:pPr algn="just" fontAlgn="base">
                  <a:lnSpc>
                    <a:spcPct val="150000"/>
                  </a:lnSpc>
                  <a:buClr>
                    <a:srgbClr val="C00000"/>
                  </a:buClr>
                  <a:buFont typeface="Wingdings" panose="05000000000000000000" pitchFamily="2" charset="2"/>
                  <a:buChar char="Ø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 specification sheets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β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𝑑𝑐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usually included as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𝐹𝐸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with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derived from an ac hybrid equivalent circuit.</a:t>
                </a:r>
              </a:p>
              <a:p>
                <a:pPr algn="just" fontAlgn="base">
                  <a:lnSpc>
                    <a:spcPct val="150000"/>
                  </a:lnSpc>
                  <a:buClr>
                    <a:srgbClr val="C00000"/>
                  </a:buClr>
                  <a:buFont typeface="Wingdings" panose="05000000000000000000" pitchFamily="2" charset="2"/>
                  <a:buChar char="Ø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ac situation an ac beta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β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has been defined as follows:</a:t>
                </a:r>
              </a:p>
              <a:p>
                <a:pPr algn="just" fontAlgn="base">
                  <a:lnSpc>
                    <a:spcPct val="150000"/>
                  </a:lnSpc>
                  <a:buClr>
                    <a:srgbClr val="C00000"/>
                  </a:buClr>
                  <a:buFont typeface="Wingdings" panose="05000000000000000000" pitchFamily="2" charset="2"/>
                  <a:buChar char="Ø"/>
                </a:pP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 fontAlgn="base">
                  <a:lnSpc>
                    <a:spcPct val="150000"/>
                  </a:lnSpc>
                  <a:buClr>
                    <a:srgbClr val="C00000"/>
                  </a:buClr>
                  <a:buFont typeface="Wingdings" panose="05000000000000000000" pitchFamily="2" charset="2"/>
                  <a:buChar char="Ø"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 fontAlgn="base">
                  <a:lnSpc>
                    <a:spcPct val="150000"/>
                  </a:lnSpc>
                  <a:buClr>
                    <a:srgbClr val="C00000"/>
                  </a:buClr>
                  <a:buFont typeface="Wingdings" panose="05000000000000000000" pitchFamily="2" charset="2"/>
                  <a:buChar char="Ø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formal name for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β</m:t>
                        </m:r>
                      </m:e>
                      <m:sub>
                        <m:r>
                          <a:rPr lang="en-US" sz="2400" i="1" dirty="0">
                            <a:latin typeface="Cambria Math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common-emitter, forward-current,  amplification factor and on specification sheets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β</m:t>
                        </m:r>
                      </m:e>
                      <m:sub>
                        <m:r>
                          <a:rPr lang="en-US" sz="2400" i="1" dirty="0">
                            <a:latin typeface="Cambria Math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usually included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𝑓𝑒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 fontAlgn="base">
                  <a:lnSpc>
                    <a:spcPct val="150000"/>
                  </a:lnSpc>
                  <a:buClr>
                    <a:srgbClr val="C00000"/>
                  </a:buClr>
                  <a:buFont typeface="Wingdings" panose="05000000000000000000" pitchFamily="2" charset="2"/>
                  <a:buChar char="Ø"/>
                </a:pP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Clr>
                    <a:srgbClr val="C00000"/>
                  </a:buClr>
                  <a:buNone/>
                </a:pP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İçerik Yer Tutucusu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9878" y="1268760"/>
                <a:ext cx="8418586" cy="4968551"/>
              </a:xfrm>
              <a:blipFill rotWithShape="1">
                <a:blip r:embed="rId3"/>
                <a:stretch>
                  <a:fillRect l="-941" r="-1159" b="-51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140968"/>
            <a:ext cx="371475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 descr="C:\Users\user\Desktop\download (1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212" y="177000"/>
            <a:ext cx="784850" cy="78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148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Common-Emitter (CE) Configuration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539552" y="1412776"/>
                <a:ext cx="7668852" cy="563231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buClr>
                    <a:srgbClr val="C00000"/>
                  </a:buClr>
                  <a:buFont typeface="Wingdings" pitchFamily="2" charset="2"/>
                  <a:buChar char="Ø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relationship can be developed between β and α using the basic relationships introduced thus far. </a:t>
                </a:r>
              </a:p>
              <a:p>
                <a:pPr algn="just">
                  <a:buClr>
                    <a:srgbClr val="C00000"/>
                  </a:buClr>
                </a:pP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buClr>
                    <a:srgbClr val="C00000"/>
                  </a:buClr>
                  <a:buFont typeface="Wingdings" pitchFamily="2" charset="2"/>
                  <a:buChar char="Ø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Using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β =</a:t>
                </a:r>
                <a:r>
                  <a:rPr lang="en-US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/β , and from α =</a:t>
                </a:r>
                <a:r>
                  <a:rPr lang="en-US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/α . </a:t>
                </a: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buClr>
                    <a:srgbClr val="C00000"/>
                  </a:buClr>
                </a:pP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buClr>
                    <a:srgbClr val="C00000"/>
                  </a:buClr>
                  <a:buFont typeface="Wingdings" pitchFamily="2" charset="2"/>
                  <a:buChar char="Ø"/>
                </a:pP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Substituting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have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/α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/β and dividing both sides of the equation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will result in 1/α =1+1/β or β =αβ +α = (β +1)α so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that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412776"/>
                <a:ext cx="7668852" cy="5632311"/>
              </a:xfrm>
              <a:prstGeom prst="rect">
                <a:avLst/>
              </a:prstGeom>
              <a:blipFill rotWithShape="1">
                <a:blip r:embed="rId3"/>
                <a:stretch>
                  <a:fillRect l="-1113" t="-866" r="-11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878" y="4941168"/>
            <a:ext cx="387667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 descr="C:\Users\user\Desktop\download (1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770" y="177000"/>
            <a:ext cx="784850" cy="78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70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Common-Emitter (CE) Configuration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İçerik Yer Tutucusu 1"/>
              <p:cNvSpPr>
                <a:spLocks noGrp="1"/>
              </p:cNvSpPr>
              <p:nvPr>
                <p:ph idx="1"/>
              </p:nvPr>
            </p:nvSpPr>
            <p:spPr>
              <a:xfrm>
                <a:off x="329878" y="1268760"/>
                <a:ext cx="8490594" cy="4968551"/>
              </a:xfrm>
            </p:spPr>
            <p:txBody>
              <a:bodyPr>
                <a:noAutofit/>
              </a:bodyPr>
              <a:lstStyle/>
              <a:p>
                <a:pPr lvl="0" algn="just" defTabSz="914400" fontAlgn="base">
                  <a:lnSpc>
                    <a:spcPct val="150000"/>
                  </a:lnSpc>
                  <a:spcBef>
                    <a:spcPts val="0"/>
                  </a:spcBef>
                  <a:buClr>
                    <a:srgbClr val="CC0000"/>
                  </a:buClr>
                  <a:buFont typeface="Wingdings" pitchFamily="2" charset="2"/>
                  <a:buChar char="Ø"/>
                </a:pPr>
                <a:r>
                  <a:rPr lang="tr-TR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addition, recall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𝐶𝐸𝑂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𝐵</m:t>
                        </m:r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𝑂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/(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1−α ) but using an equivalence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1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/(1−α ) = β +1 derived from the above, we find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𝐶𝐸𝑂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(β +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</a:t>
                </a:r>
                <a:r>
                  <a:rPr lang="en-US" sz="24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𝐵</m:t>
                        </m:r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𝑂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 defTabSz="914400" fontAlgn="base">
                  <a:lnSpc>
                    <a:spcPct val="150000"/>
                  </a:lnSpc>
                  <a:spcBef>
                    <a:spcPts val="0"/>
                  </a:spcBef>
                  <a:buClr>
                    <a:srgbClr val="CC0000"/>
                  </a:buClr>
                  <a:buFont typeface="Wingdings" pitchFamily="2" charset="2"/>
                  <a:buChar char="Ø"/>
                </a:pPr>
                <a:endPara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 defTabSz="914400" fontAlgn="base">
                  <a:lnSpc>
                    <a:spcPct val="150000"/>
                  </a:lnSpc>
                  <a:spcBef>
                    <a:spcPts val="0"/>
                  </a:spcBef>
                  <a:buClr>
                    <a:srgbClr val="CC0000"/>
                  </a:buClr>
                  <a:buFont typeface="Wingdings" pitchFamily="2" charset="2"/>
                  <a:buChar char="Ø"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 algn="just" defTabSz="914400" fontAlgn="base">
                  <a:lnSpc>
                    <a:spcPct val="150000"/>
                  </a:lnSpc>
                  <a:spcBef>
                    <a:spcPts val="0"/>
                  </a:spcBef>
                  <a:buClr>
                    <a:srgbClr val="CC0000"/>
                  </a:buClr>
                  <a:buFont typeface="Wingdings" pitchFamily="2" charset="2"/>
                  <a:buChar char="Ø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Beta is particularly important parameter because it provides a direct link between current levels of the input and output circuits for CE configuration. That is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İçerik Yer Tutucusu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9878" y="1268760"/>
                <a:ext cx="8490594" cy="4968551"/>
              </a:xfrm>
              <a:blipFill rotWithShape="1">
                <a:blip r:embed="rId3"/>
                <a:stretch>
                  <a:fillRect l="-933" r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099" y="3406656"/>
            <a:ext cx="386715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 descr="C:\Users\user\Desktop\download (1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622" y="173660"/>
            <a:ext cx="784850" cy="78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61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Common-Emitter (CE) Configuration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İçerik Yer Tutucusu 1"/>
              <p:cNvSpPr>
                <a:spLocks noGrp="1"/>
              </p:cNvSpPr>
              <p:nvPr>
                <p:ph idx="1"/>
              </p:nvPr>
            </p:nvSpPr>
            <p:spPr>
              <a:xfrm>
                <a:off x="329878" y="1303630"/>
                <a:ext cx="8490594" cy="4968551"/>
              </a:xfrm>
            </p:spPr>
            <p:txBody>
              <a:bodyPr>
                <a:noAutofit/>
              </a:bodyPr>
              <a:lstStyle/>
              <a:p>
                <a:pPr marL="0" lvl="0" indent="0" algn="just" defTabSz="914400" fontAlgn="base">
                  <a:lnSpc>
                    <a:spcPct val="150000"/>
                  </a:lnSpc>
                  <a:spcBef>
                    <a:spcPts val="0"/>
                  </a:spcBef>
                  <a:buClr>
                    <a:srgbClr val="CC0000"/>
                  </a:buClr>
                  <a:buNone/>
                </a:pPr>
                <a:endPara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algn="just" defTabSz="914400" fontAlgn="base">
                  <a:lnSpc>
                    <a:spcPct val="150000"/>
                  </a:lnSpc>
                  <a:spcBef>
                    <a:spcPts val="0"/>
                  </a:spcBef>
                  <a:buClr>
                    <a:srgbClr val="CC0000"/>
                  </a:buClr>
                  <a:buNone/>
                </a:pP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algn="just" defTabSz="914400" fontAlgn="base">
                  <a:lnSpc>
                    <a:spcPct val="150000"/>
                  </a:lnSpc>
                  <a:spcBef>
                    <a:spcPts val="0"/>
                  </a:spcBef>
                  <a:buClr>
                    <a:srgbClr val="CC0000"/>
                  </a:buClr>
                  <a:buNone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𝐸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β</m:t>
                        </m:r>
                      </m:e>
                      <m:sub>
                        <m:r>
                          <a:rPr lang="en-US" sz="2400" b="0" i="1" dirty="0" smtClean="0">
                            <a:latin typeface="Cambria Math"/>
                            <a:cs typeface="Times New Roman" panose="02020603050405020304" pitchFamily="18" charset="0"/>
                          </a:rPr>
                          <m:t>𝐼𝐵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en-US" sz="2400" i="1">
                        <a:latin typeface="Cambria Math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have</a:t>
                </a:r>
              </a:p>
              <a:p>
                <a:pPr marL="0" lvl="0" indent="0" algn="just" defTabSz="914400" fontAlgn="base">
                  <a:lnSpc>
                    <a:spcPct val="150000"/>
                  </a:lnSpc>
                  <a:spcBef>
                    <a:spcPts val="0"/>
                  </a:spcBef>
                  <a:buClr>
                    <a:srgbClr val="CC0000"/>
                  </a:buClr>
                  <a:buNone/>
                </a:pPr>
                <a:endPara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algn="just" defTabSz="914400" fontAlgn="base">
                  <a:lnSpc>
                    <a:spcPct val="150000"/>
                  </a:lnSpc>
                  <a:spcBef>
                    <a:spcPts val="0"/>
                  </a:spcBef>
                  <a:buClr>
                    <a:srgbClr val="CC0000"/>
                  </a:buClr>
                  <a:buNone/>
                </a:pPr>
                <a:endPara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algn="just" defTabSz="914400" fontAlgn="base">
                  <a:lnSpc>
                    <a:spcPct val="150000"/>
                  </a:lnSpc>
                  <a:spcBef>
                    <a:spcPts val="0"/>
                  </a:spcBef>
                  <a:buClr>
                    <a:srgbClr val="CC0000"/>
                  </a:buClr>
                  <a:buNone/>
                </a:pPr>
                <a:endPara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lvl="0" indent="0" algn="just" defTabSz="914400" fontAlgn="base">
                  <a:lnSpc>
                    <a:spcPct val="150000"/>
                  </a:lnSpc>
                  <a:spcBef>
                    <a:spcPts val="0"/>
                  </a:spcBef>
                  <a:buClr>
                    <a:srgbClr val="CC0000"/>
                  </a:buClr>
                  <a:buNone/>
                </a:pPr>
                <a:endParaRPr lang="en-US" sz="2000" kern="0" dirty="0">
                  <a:solidFill>
                    <a:srgbClr val="000000"/>
                  </a:solidFill>
                  <a:latin typeface="Times New Roman"/>
                  <a:ea typeface="Times New Roman"/>
                </a:endParaRPr>
              </a:p>
              <a:p>
                <a:pPr lvl="0" algn="just" defTabSz="914400" fontAlgn="base">
                  <a:lnSpc>
                    <a:spcPct val="150000"/>
                  </a:lnSpc>
                  <a:spcBef>
                    <a:spcPts val="0"/>
                  </a:spcBef>
                  <a:buClr>
                    <a:srgbClr val="CC0000"/>
                  </a:buClr>
                  <a:buFont typeface="Wingdings" pitchFamily="2" charset="2"/>
                  <a:buChar char="Ø"/>
                </a:pPr>
                <a:endParaRPr lang="en-US" sz="2000" kern="0" dirty="0">
                  <a:solidFill>
                    <a:srgbClr val="000000"/>
                  </a:solidFill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2" name="İçerik Yer Tutucusu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9878" y="1303630"/>
                <a:ext cx="8490594" cy="4968551"/>
              </a:xfrm>
              <a:blipFill rotWithShape="1">
                <a:blip r:embed="rId3"/>
                <a:stretch>
                  <a:fillRect l="-1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329" y="1268760"/>
            <a:ext cx="4173375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726258"/>
            <a:ext cx="386715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622" y="177000"/>
            <a:ext cx="784850" cy="78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47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5791</TotalTime>
  <Words>1166</Words>
  <Application>Microsoft Office PowerPoint</Application>
  <PresentationFormat>On-screen Show (4:3)</PresentationFormat>
  <Paragraphs>116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Office Teması</vt:lpstr>
      <vt:lpstr>1_Office Teması</vt:lpstr>
      <vt:lpstr>3_Office Teması</vt:lpstr>
      <vt:lpstr>4_Office Teması</vt:lpstr>
      <vt:lpstr>PowerPoint Presentation</vt:lpstr>
      <vt:lpstr>Active Region Operation</vt:lpstr>
      <vt:lpstr>Active Region Operation</vt:lpstr>
      <vt:lpstr>Common-Emitter (CE) Configuration</vt:lpstr>
      <vt:lpstr>Common-Emitter (CE) Configuration</vt:lpstr>
      <vt:lpstr>Common-Emitter (CE) Configuration</vt:lpstr>
      <vt:lpstr>Common-Emitter (CE) Configuration</vt:lpstr>
      <vt:lpstr>Common-Emitter (CE) Configuration</vt:lpstr>
      <vt:lpstr>Common-Emitter (CE) Configuration</vt:lpstr>
      <vt:lpstr>Common-Collector (CC) Configuration:</vt:lpstr>
      <vt:lpstr>Common-Collector (CC) Configuration:</vt:lpstr>
      <vt:lpstr>Common-Collector (CC) Configuration:</vt:lpstr>
      <vt:lpstr>DC Biasing Circuits of BJTs</vt:lpstr>
      <vt:lpstr>DC Biasing Circuits of BJTs</vt:lpstr>
      <vt:lpstr>DC Biasing Circuits of BJTs</vt:lpstr>
      <vt:lpstr>DC Biasing Circuits of BJTs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Orçun Madran</dc:creator>
  <cp:lastModifiedBy>DR.Ahmed Saker 2o1O</cp:lastModifiedBy>
  <cp:revision>764</cp:revision>
  <dcterms:created xsi:type="dcterms:W3CDTF">2006-09-03T22:05:48Z</dcterms:created>
  <dcterms:modified xsi:type="dcterms:W3CDTF">2021-04-21T06:10:58Z</dcterms:modified>
</cp:coreProperties>
</file>