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700" r:id="rId3"/>
    <p:sldMasterId id="2147483712" r:id="rId4"/>
  </p:sldMasterIdLst>
  <p:notesMasterIdLst>
    <p:notesMasterId r:id="rId21"/>
  </p:notesMasterIdLst>
  <p:sldIdLst>
    <p:sldId id="945" r:id="rId5"/>
    <p:sldId id="949" r:id="rId6"/>
    <p:sldId id="950" r:id="rId7"/>
    <p:sldId id="951" r:id="rId8"/>
    <p:sldId id="952" r:id="rId9"/>
    <p:sldId id="953" r:id="rId10"/>
    <p:sldId id="954" r:id="rId11"/>
    <p:sldId id="955" r:id="rId12"/>
    <p:sldId id="956" r:id="rId13"/>
    <p:sldId id="957" r:id="rId14"/>
    <p:sldId id="1031" r:id="rId15"/>
    <p:sldId id="1032" r:id="rId16"/>
    <p:sldId id="1033" r:id="rId17"/>
    <p:sldId id="1034" r:id="rId18"/>
    <p:sldId id="1035" r:id="rId19"/>
    <p:sldId id="1036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99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jpe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.jpeg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739566"/>
            <a:ext cx="8418586" cy="4713770"/>
          </a:xfrm>
        </p:spPr>
        <p:txBody>
          <a:bodyPr>
            <a:normAutofit lnSpcReduction="10000"/>
          </a:bodyPr>
          <a:lstStyle/>
          <a:p>
            <a:pPr marL="0" lvl="0" indent="0" algn="ctr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sz="2800" b="1" kern="0" dirty="0">
                <a:solidFill>
                  <a:srgbClr val="CC0000"/>
                </a:solidFill>
                <a:latin typeface="Times New Roman"/>
                <a:ea typeface="Calibri"/>
              </a:rPr>
              <a:t>Electronic I</a:t>
            </a:r>
            <a:endParaRPr lang="tr-TR" sz="2800" b="1" kern="0" dirty="0">
              <a:solidFill>
                <a:srgbClr val="CC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GB" sz="1800" b="1" kern="0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GB" sz="18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By</a:t>
            </a:r>
            <a:endParaRPr lang="en-GB" sz="1800" b="1" kern="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3100" b="1" kern="0" dirty="0">
                <a:solidFill>
                  <a:srgbClr val="000000"/>
                </a:solidFill>
                <a:latin typeface="Times New Roman"/>
                <a:ea typeface="Calibri"/>
              </a:rPr>
              <a:t>Asst. lecturer</a:t>
            </a:r>
            <a:endParaRPr lang="en-US" sz="3100" b="1" kern="0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GB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WISAM </a:t>
            </a:r>
            <a:r>
              <a:rPr lang="en-GB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HAYDER MAHDI</a:t>
            </a: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GB" sz="16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GB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6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GB" sz="16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GB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December </a:t>
            </a:r>
            <a:r>
              <a:rPr lang="en-GB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  <a:p>
            <a:pPr marL="0" lvl="0" indent="0" algn="ctr" defTabSz="457200">
              <a:lnSpc>
                <a:spcPct val="100000"/>
              </a:lnSpc>
              <a:spcBef>
                <a:spcPts val="0"/>
              </a:spcBef>
              <a:buNone/>
            </a:pPr>
            <a:endParaRPr lang="tr-TR" sz="16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9224" y="382889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DEPARTMENT OF COMMUNICATION ENGINEERING </a:t>
            </a:r>
            <a:endParaRPr lang="tr-TR" sz="20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user\Desktop\download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18" y="51013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Common-Collector (CC) Configuration: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90593" cy="4968551"/>
          </a:xfrm>
        </p:spPr>
        <p:txBody>
          <a:bodyPr>
            <a:noAutofit/>
          </a:bodyPr>
          <a:lstStyle/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third and final transistor configuration is the common-collector configuration, shown in Fig. 1 with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transistors.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 configuration is used primarily for impedance-matching purposes since it has a high input impedance and low output impedance, opposite to that which is true of the common-base and common-emitter configurations.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661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69" y="13227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Common-Collector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(CC) Configuration: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2646" y="1340768"/>
                <a:ext cx="7886700" cy="4351338"/>
              </a:xfrm>
            </p:spPr>
            <p:txBody>
              <a:bodyPr>
                <a:normAutofit fontScale="92500"/>
              </a:bodyPr>
              <a:lstStyle/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CC configuration the output characteristics are a plot of emitter (output) current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versus collector-to-emitter (output) voltage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range of values of base (input) current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output current, therefore, is the same for both the common-emitter and common-collector characteristics. 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is an almost unnoticeable change in the vertical scale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common-emitter characteristics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replaced by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common-collector characteristics (since α ≅1,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≈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646" y="1340768"/>
                <a:ext cx="7886700" cy="4351338"/>
              </a:xfrm>
              <a:blipFill rotWithShape="1">
                <a:blip r:embed="rId2"/>
                <a:stretch>
                  <a:fillRect l="-773" r="-1082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17"/>
          <p:cNvCxnSpPr/>
          <p:nvPr/>
        </p:nvCxnSpPr>
        <p:spPr>
          <a:xfrm>
            <a:off x="467541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3"/>
          <p:cNvCxnSpPr/>
          <p:nvPr/>
        </p:nvCxnSpPr>
        <p:spPr>
          <a:xfrm>
            <a:off x="4431155" y="961850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117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832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46" y="50986"/>
            <a:ext cx="7886700" cy="1325563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Common-Collector (CC) Configuration: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45" y="1772816"/>
            <a:ext cx="822782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Düz Bağlayıcı 17"/>
          <p:cNvCxnSpPr/>
          <p:nvPr/>
        </p:nvCxnSpPr>
        <p:spPr>
          <a:xfrm>
            <a:off x="284353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3"/>
          <p:cNvCxnSpPr/>
          <p:nvPr/>
        </p:nvCxnSpPr>
        <p:spPr>
          <a:xfrm>
            <a:off x="4503162" y="1038606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165570" y="4725144"/>
            <a:ext cx="675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Fig. 1</a:t>
            </a:r>
          </a:p>
        </p:txBody>
      </p:sp>
      <p:cxnSp>
        <p:nvCxnSpPr>
          <p:cNvPr id="11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117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74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46" y="-33887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 Biasing Circuits of BJTs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46" y="1268760"/>
            <a:ext cx="78867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Basic Concepts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biasing appearing is an all-inclusive term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dc voltages to establish a fixed level of current and voltage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transistor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amplifiers the resulting dc current and voltage establish an operating point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that define the region that will be employed for amplification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applied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operating point is a fixed point on the characteristics, it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quiescent point (abbreviated Q-point).</a:t>
            </a:r>
          </a:p>
          <a:p>
            <a:pPr marL="0" indent="0">
              <a:buNone/>
            </a:pPr>
            <a:endParaRPr lang="en-US" sz="2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17"/>
          <p:cNvCxnSpPr/>
          <p:nvPr/>
        </p:nvCxnSpPr>
        <p:spPr>
          <a:xfrm>
            <a:off x="284353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3"/>
          <p:cNvCxnSpPr/>
          <p:nvPr/>
        </p:nvCxnSpPr>
        <p:spPr>
          <a:xfrm>
            <a:off x="4503162" y="1011311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614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97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13" y="15205"/>
            <a:ext cx="7886700" cy="1325563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 Biasing Circuits of BJTs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2646" y="1340768"/>
                <a:ext cx="7886700" cy="4351338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2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definition, quiescent means quiet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still, inactive. </a:t>
                </a:r>
              </a:p>
              <a:p>
                <a:pPr algn="just">
                  <a:lnSpc>
                    <a:spcPct val="12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Fig. 9-1 shows a general output device characteristic with four  operating points indicated. </a:t>
                </a:r>
              </a:p>
              <a:p>
                <a:pPr algn="just">
                  <a:lnSpc>
                    <a:spcPct val="12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biasing circuit can be designed to set the device operation at any of these points or others within the active region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2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ratings are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indicated on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characteristics of Fig. 9-1 by a horizontal line for the maximum collector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current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a vertical line at the maximum collector-to-emitter voltage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𝐶𝐸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 algn="just">
                  <a:lnSpc>
                    <a:spcPct val="120000"/>
                  </a:lnSpc>
                  <a:buClr>
                    <a:srgbClr val="C00000"/>
                  </a:buClr>
                  <a:buNone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646" y="1340768"/>
                <a:ext cx="7886700" cy="4351338"/>
              </a:xfrm>
              <a:blipFill rotWithShape="1">
                <a:blip r:embed="rId2"/>
                <a:stretch>
                  <a:fillRect l="-1005" t="-280" r="-1236" b="-12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17"/>
          <p:cNvCxnSpPr/>
          <p:nvPr/>
        </p:nvCxnSpPr>
        <p:spPr>
          <a:xfrm>
            <a:off x="284353" y="106067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3"/>
          <p:cNvCxnSpPr/>
          <p:nvPr/>
        </p:nvCxnSpPr>
        <p:spPr>
          <a:xfrm>
            <a:off x="4503163" y="975016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117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843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13" y="22133"/>
            <a:ext cx="7886700" cy="1325563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 Biasing Circuits of BJTs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2646" y="1484784"/>
                <a:ext cx="7886700" cy="4351338"/>
              </a:xfrm>
            </p:spPr>
            <p:txBody>
              <a:bodyPr/>
              <a:lstStyle/>
              <a:p>
                <a:pPr lvl="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power constraint is defined by the curve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same figure. At the lower end of the scales are the cutoff region, defined by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en-US" sz="2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μA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the saturation region, defined by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𝐶𝐸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𝑚𝑎𝑥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646" y="1484784"/>
                <a:ext cx="7886700" cy="4351338"/>
              </a:xfrm>
              <a:blipFill rotWithShape="1">
                <a:blip r:embed="rId2"/>
                <a:stretch>
                  <a:fillRect l="-1005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17"/>
          <p:cNvCxnSpPr/>
          <p:nvPr/>
        </p:nvCxnSpPr>
        <p:spPr>
          <a:xfrm>
            <a:off x="284352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3"/>
          <p:cNvCxnSpPr/>
          <p:nvPr/>
        </p:nvCxnSpPr>
        <p:spPr>
          <a:xfrm>
            <a:off x="4503162" y="1011311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117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3"/>
          <p:cNvCxnSpPr/>
          <p:nvPr/>
        </p:nvCxnSpPr>
        <p:spPr>
          <a:xfrm>
            <a:off x="4655562" y="1163711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179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45" y="0"/>
            <a:ext cx="7886700" cy="1335682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 Biasing Circuits of BJTs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192688" cy="439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79896" y="5733256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9-1</a:t>
            </a:r>
          </a:p>
        </p:txBody>
      </p:sp>
      <p:cxnSp>
        <p:nvCxnSpPr>
          <p:cNvPr id="9" name="Düz Bağlayıcı 17"/>
          <p:cNvCxnSpPr/>
          <p:nvPr/>
        </p:nvCxnSpPr>
        <p:spPr>
          <a:xfrm>
            <a:off x="284352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3"/>
          <p:cNvCxnSpPr/>
          <p:nvPr/>
        </p:nvCxnSpPr>
        <p:spPr>
          <a:xfrm>
            <a:off x="4503162" y="1011311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33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Active Region Operation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tr-T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collector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current, 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comprised of two components: the majority and minority carriers as indicated in Fig. 8-2. 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minority-current component is called the leakage current and is given the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𝐶𝑂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current with emitter terminal Open).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collector current, therefore, is determined in total by Eq. [8.2].</a:t>
                </a:r>
              </a:p>
              <a:p>
                <a:pPr marL="0" indent="0" algn="just">
                  <a:lnSpc>
                    <a:spcPct val="150000"/>
                  </a:lnSpc>
                  <a:buClr>
                    <a:srgbClr val="C00000"/>
                  </a:buClr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Clr>
                    <a:srgbClr val="C00000"/>
                  </a:buClr>
                  <a:buSzPct val="70000"/>
                  <a:buFont typeface="Wingdings" panose="05000000000000000000" pitchFamily="2" charset="2"/>
                  <a:buChar char="Ø"/>
                </a:pPr>
                <a:endParaRPr lang="tr-TR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9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471" y="5455518"/>
            <a:ext cx="3829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418" y="4826362"/>
            <a:ext cx="4051790" cy="3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117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Active Region Operation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20926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22" y="150134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Common-Emitter (CE) Configuration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Determine the dc current gain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b="1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l-GR" sz="2000" b="1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 b="1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DC</m:t>
                        </m:r>
                      </m:sub>
                    </m:sSub>
                    <m:r>
                      <a:rPr lang="en-US" sz="2000" b="1" i="1" kern="0" dirty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the emitter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transistor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50μ𝐴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3.65 𝑚𝐴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b="1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l-GR" sz="2000" b="1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 b="1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DC</m:t>
                        </m:r>
                      </m:sub>
                    </m:sSub>
                    <m:r>
                      <a:rPr lang="en-US" sz="2000" i="1" kern="0" dirty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000" b="0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000" i="1" ker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den>
                    </m:f>
                    <m:r>
                      <a:rPr lang="en-US" sz="20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3.65</m:t>
                        </m:r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𝑚𝐴</m:t>
                        </m:r>
                      </m:num>
                      <m:den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50</m:t>
                        </m:r>
                        <m:r>
                          <m:rPr>
                            <m:nor/>
                          </m:rPr>
                          <a:rPr 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μ</m:t>
                        </m:r>
                        <m:r>
                          <m:rPr>
                            <m:nor/>
                          </m:rPr>
                          <a:rPr 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73</a:t>
                </a:r>
              </a:p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+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3.65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𝑚𝐴 +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50μ𝐴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3.7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𝑚</a:t>
                </a:r>
              </a:p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 base :</a:t>
                </a:r>
              </a:p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Eqs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[8.1] and [8.4], we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obtain</a:t>
                </a:r>
              </a:p>
              <a:p>
                <a:pPr marL="0" indent="0" algn="just">
                  <a:lnSpc>
                    <a:spcPct val="150000"/>
                  </a:lnSpc>
                  <a:buClr>
                    <a:srgbClr val="C00000"/>
                  </a:buClr>
                  <a:buNone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941" r="-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752" y="3149724"/>
            <a:ext cx="38004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090" y="4009812"/>
            <a:ext cx="4970137" cy="240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C:\Users\user\Desktop\download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499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 fontScale="90000"/>
          </a:bodyPr>
          <a:lstStyle/>
          <a:p>
            <a:r>
              <a:rPr lang="en-US" sz="3800" b="1" kern="0" dirty="0">
                <a:solidFill>
                  <a:srgbClr val="CC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Common-Emitter (CE) Configuration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lvl="0"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the dc mode the levels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related by a quantity called beta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l-GR" sz="2400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400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C</m:t>
                        </m:r>
                      </m:sub>
                    </m:sSub>
                    <m:r>
                      <a:rPr lang="en-US" sz="2400" i="1" kern="0" dirty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defined by the following equation:</a:t>
                </a:r>
              </a:p>
              <a:p>
                <a:pPr lvl="0"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the levels of current at the point of operation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practical devices the levels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𝑑𝑐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typically ranges from about 50 to over 500, with most in the mid range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9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617" y="2420888"/>
            <a:ext cx="38862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22" y="163782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tr-T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Common-Emitter (CE) Configuration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specification sheets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𝑑𝑐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usually included as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𝐹𝐸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derived from an ac hybrid equivalent circuit.</a:t>
                </a:r>
              </a:p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ac situation an ac beta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has been defined as follows:</a:t>
                </a:r>
              </a:p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formal name for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common-emitter, forward-current,  amplification factor and on specification sheets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usually included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𝑓𝑒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fontAlgn="base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Clr>
                    <a:srgbClr val="C00000"/>
                  </a:buClr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941" r="-1159" b="-5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0968"/>
            <a:ext cx="371475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212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Common-Emitter (CE) Configuration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9552" y="1412776"/>
                <a:ext cx="7668852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relationship can be developed between β and α using the basic relationships introduced thus far. </a:t>
                </a:r>
              </a:p>
              <a:p>
                <a:pPr algn="just">
                  <a:buClr>
                    <a:srgbClr val="C00000"/>
                  </a:buClr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 =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/β , and from α =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/α .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rgbClr val="C00000"/>
                  </a:buClr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Substituting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/α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/β and dividing both sides of the equation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 result in 1/α =1+1/β or β =αβ +α = (β +1)α so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412776"/>
                <a:ext cx="7668852" cy="5632311"/>
              </a:xfrm>
              <a:prstGeom prst="rect">
                <a:avLst/>
              </a:prstGeom>
              <a:blipFill rotWithShape="1">
                <a:blip r:embed="rId3"/>
                <a:stretch>
                  <a:fillRect l="-1113" t="-866" r="-1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878" y="4941168"/>
            <a:ext cx="38766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C:\Users\user\Desktop\download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770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Common-Emitter (CE)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90594" cy="4968551"/>
              </a:xfrm>
            </p:spPr>
            <p:txBody>
              <a:bodyPr>
                <a:noAutofit/>
              </a:bodyPr>
              <a:lstStyle/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addition, 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𝐶𝐸𝑂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𝑂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/(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1−α ) but using an equivalence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/(1−α ) = β +1 derived from the above, we find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𝐶𝐸𝑂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(β +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𝑂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Beta is particularly important parameter because it provides a direct link between current levels of the input and output circuits for CE configuration. That is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90594" cy="4968551"/>
              </a:xfrm>
              <a:blipFill rotWithShape="1">
                <a:blip r:embed="rId3"/>
                <a:stretch>
                  <a:fillRect l="-933" r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099" y="3406656"/>
            <a:ext cx="3867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22" y="17366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Common-Emitter (CE)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303630"/>
                <a:ext cx="8490594" cy="4968551"/>
              </a:xfrm>
            </p:spPr>
            <p:txBody>
              <a:bodyPr>
                <a:noAutofit/>
              </a:bodyPr>
              <a:lstStyle/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𝐼𝐵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</a:t>
                </a: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303630"/>
                <a:ext cx="8490594" cy="4968551"/>
              </a:xfrm>
              <a:blipFill rotWithShape="1">
                <a:blip r:embed="rId3"/>
                <a:stretch>
                  <a:fillRect l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29" y="1268760"/>
            <a:ext cx="417337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26258"/>
            <a:ext cx="38671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22" y="177000"/>
            <a:ext cx="784850" cy="78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4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5791</TotalTime>
  <Words>1166</Words>
  <Application>Microsoft Office PowerPoint</Application>
  <PresentationFormat>On-screen Show (4:3)</PresentationFormat>
  <Paragraphs>116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Teması</vt:lpstr>
      <vt:lpstr>1_Office Teması</vt:lpstr>
      <vt:lpstr>3_Office Teması</vt:lpstr>
      <vt:lpstr>4_Office Teması</vt:lpstr>
      <vt:lpstr>PowerPoint Presentation</vt:lpstr>
      <vt:lpstr>Active Region Operation</vt:lpstr>
      <vt:lpstr>Active Region Operation</vt:lpstr>
      <vt:lpstr>Common-Emitter (CE) Configuration</vt:lpstr>
      <vt:lpstr>Common-Emitter (CE) Configuration</vt:lpstr>
      <vt:lpstr>Common-Emitter (CE) Configuration</vt:lpstr>
      <vt:lpstr>Common-Emitter (CE) Configuration</vt:lpstr>
      <vt:lpstr>Common-Emitter (CE) Configuration</vt:lpstr>
      <vt:lpstr>Common-Emitter (CE) Configuration</vt:lpstr>
      <vt:lpstr>Common-Collector (CC) Configuration:</vt:lpstr>
      <vt:lpstr>Common-Collector (CC) Configuration:</vt:lpstr>
      <vt:lpstr>Common-Collector (CC) Configuration:</vt:lpstr>
      <vt:lpstr>DC Biasing Circuits of BJTs</vt:lpstr>
      <vt:lpstr>DC Biasing Circuits of BJTs</vt:lpstr>
      <vt:lpstr>DC Biasing Circuits of BJTs</vt:lpstr>
      <vt:lpstr>DC Biasing Circuits of BJTs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764</cp:revision>
  <dcterms:created xsi:type="dcterms:W3CDTF">2006-09-03T22:05:48Z</dcterms:created>
  <dcterms:modified xsi:type="dcterms:W3CDTF">2021-04-21T06:10:58Z</dcterms:modified>
</cp:coreProperties>
</file>